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73" r:id="rId4"/>
    <p:sldId id="274" r:id="rId5"/>
    <p:sldId id="260" r:id="rId6"/>
    <p:sldId id="257" r:id="rId7"/>
    <p:sldId id="276" r:id="rId8"/>
    <p:sldId id="277" r:id="rId9"/>
    <p:sldId id="263" r:id="rId10"/>
    <p:sldId id="265" r:id="rId11"/>
    <p:sldId id="266" r:id="rId12"/>
    <p:sldId id="275" r:id="rId13"/>
    <p:sldId id="264" r:id="rId14"/>
    <p:sldId id="261" r:id="rId15"/>
    <p:sldId id="267" r:id="rId16"/>
    <p:sldId id="269" r:id="rId17"/>
    <p:sldId id="270" r:id="rId18"/>
    <p:sldId id="271" r:id="rId19"/>
    <p:sldId id="272" r:id="rId20"/>
    <p:sldId id="268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C07"/>
    <a:srgbClr val="79271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98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234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484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5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34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783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12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177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740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214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975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AEA6-6181-43ED-9E44-A8DE30802FA7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B72-09F0-47F9-A358-E476D758E5C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023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DAEA6-6181-43ED-9E44-A8DE30802FA7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86B72-09F0-47F9-A358-E476D758E5C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960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12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5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5260"/>
            <a:ext cx="12192000" cy="72085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41912" y="2071009"/>
            <a:ext cx="9056568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CHAØO MÖØNG CAÙC EM</a:t>
            </a:r>
            <a:endParaRPr lang="en-US" sz="66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1915" y="3192003"/>
            <a:ext cx="9452046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ÑEÁN VÔÙI TIEÁT HOÏC</a:t>
            </a:r>
            <a:endParaRPr lang="en-US" sz="66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2079" y="4214181"/>
            <a:ext cx="9452046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HOÂM NAY!</a:t>
            </a:r>
            <a:endParaRPr lang="en-US" sz="66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481" t="18904" r="36482" b="5056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9211" y="8636"/>
            <a:ext cx="5644495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Quy taéc giao thoâng</a:t>
            </a:r>
            <a:endParaRPr lang="en-US" sz="44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822" y="721535"/>
            <a:ext cx="11647358" cy="61863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VNI-Avo" pitchFamily="2" charset="0"/>
                <a:cs typeface="Times New Roman" panose="02020603050405020304" pitchFamily="18" charset="0"/>
              </a:rPr>
              <a:t>   Coâ giaùo daïy beù thöïc hieän ñuùng quy taéc giao thoâng:</a:t>
            </a:r>
          </a:p>
          <a:p>
            <a:pPr algn="just"/>
            <a:r>
              <a:rPr lang="en-US" sz="44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VNI-Avo" pitchFamily="2" charset="0"/>
                <a:cs typeface="Times New Roman" panose="02020603050405020304" pitchFamily="18" charset="0"/>
              </a:rPr>
              <a:t>  - 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Ñi boä treân væa heø.</a:t>
            </a:r>
          </a:p>
          <a:p>
            <a:pPr algn="just"/>
            <a:r>
              <a:rPr lang="en-US" sz="44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VNI-Avo" pitchFamily="2" charset="0"/>
                <a:cs typeface="Times New Roman" panose="02020603050405020304" pitchFamily="18" charset="0"/>
              </a:rPr>
              <a:t>  - 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Khoâng ñuøa giôõn, ñaù boùng ôû heø phoá, loøng ñöôøng.</a:t>
            </a:r>
          </a:p>
          <a:p>
            <a:pPr algn="just"/>
            <a:r>
              <a:rPr lang="en-US" sz="4400" dirty="0" smtClean="0">
                <a:latin typeface="VNI-Avo" pitchFamily="2" charset="0"/>
                <a:cs typeface="Times New Roman" panose="02020603050405020304" pitchFamily="18" charset="0"/>
              </a:rPr>
              <a:t>   - </a:t>
            </a:r>
            <a:r>
              <a:rPr lang="en-US" sz="4400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Qua ñöôøng nhôù chuù yù xe coä vaø nhôø ngöôøi lôùn daét khi caàn.</a:t>
            </a:r>
          </a:p>
          <a:p>
            <a:pPr algn="just"/>
            <a:r>
              <a:rPr lang="en-US" sz="44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VNI-Avo" pitchFamily="2" charset="0"/>
                <a:cs typeface="Times New Roman" panose="02020603050405020304" pitchFamily="18" charset="0"/>
              </a:rPr>
              <a:t>  - </a:t>
            </a:r>
            <a:r>
              <a:rPr lang="en-US" sz="4400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Khoâng thoø ñaàu, tay... ra cöûa soå xe oâ toâ.</a:t>
            </a:r>
          </a:p>
        </p:txBody>
      </p:sp>
    </p:spTree>
    <p:extLst>
      <p:ext uri="{BB962C8B-B14F-4D97-AF65-F5344CB8AC3E}">
        <p14:creationId xmlns:p14="http://schemas.microsoft.com/office/powerpoint/2010/main" val="41459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481" t="18904" r="36482" b="50564"/>
          <a:stretch/>
        </p:blipFill>
        <p:spPr>
          <a:xfrm>
            <a:off x="0" y="2698231"/>
            <a:ext cx="12191999" cy="415977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02253" y="-14990"/>
            <a:ext cx="5633852" cy="2482637"/>
          </a:xfrm>
          <a:prstGeom prst="cloudCallout">
            <a:avLst>
              <a:gd name="adj1" fmla="val 34994"/>
              <a:gd name="adj2" fmla="val 18516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6219" y="605697"/>
            <a:ext cx="4805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VNI-Avo" pitchFamily="2" charset="0"/>
                <a:cs typeface="Times New Roman" panose="02020603050405020304" pitchFamily="18" charset="0"/>
              </a:rPr>
              <a:t>Coâ giaùo daïy beù 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nhöõng gì</a:t>
            </a:r>
            <a:r>
              <a:rPr lang="en-US" sz="4400" b="1" dirty="0" smtClean="0">
                <a:latin typeface="VNI-Avo" pitchFamily="2" charset="0"/>
                <a:cs typeface="Times New Roman" panose="02020603050405020304" pitchFamily="18" charset="0"/>
              </a:rPr>
              <a:t>?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8471" y="713117"/>
            <a:ext cx="8094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VNI-Avo" pitchFamily="2" charset="0"/>
                <a:cs typeface="Times New Roman" panose="02020603050405020304" pitchFamily="18" charset="0"/>
              </a:rPr>
              <a:t>Coâ giaùo daïy beù 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thöïc hieän ñuùng quy taéc giao thoâng.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13634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00FF"/>
                </a:solidFill>
                <a:latin typeface="VNI-Avo" pitchFamily="2" charset="0"/>
              </a:rPr>
              <a:t>Vieát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860" y="356956"/>
            <a:ext cx="8514412" cy="303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7920" y="3297836"/>
            <a:ext cx="8305332" cy="304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966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54579" y="3191661"/>
            <a:ext cx="4883741" cy="3666339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-320890" y="1266813"/>
            <a:ext cx="7705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Nhöõng bieån baùo beân cho ta bieát ñieàu gì?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318" b="40495" l="35798" r="57028"/>
                    </a14:imgEffect>
                  </a14:imgLayer>
                </a14:imgProps>
              </a:ext>
            </a:extLst>
          </a:blip>
          <a:srcRect l="41064" t="18527" r="42556" b="59033"/>
          <a:stretch/>
        </p:blipFill>
        <p:spPr>
          <a:xfrm>
            <a:off x="6833064" y="816227"/>
            <a:ext cx="2939646" cy="2264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490" b="55339" l="40337" r="61347"/>
                    </a14:imgEffect>
                  </a14:imgLayer>
                </a14:imgProps>
              </a:ext>
            </a:extLst>
          </a:blip>
          <a:srcRect l="40476" t="19313" r="39247" b="46875"/>
          <a:stretch/>
        </p:blipFill>
        <p:spPr>
          <a:xfrm>
            <a:off x="9438145" y="704870"/>
            <a:ext cx="2652576" cy="248679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032105" y="3596786"/>
            <a:ext cx="3539732" cy="2784183"/>
            <a:chOff x="7597203" y="4492208"/>
            <a:chExt cx="2338466" cy="1888761"/>
          </a:xfrm>
        </p:grpSpPr>
        <p:sp>
          <p:nvSpPr>
            <p:cNvPr id="16" name="Oval 15"/>
            <p:cNvSpPr/>
            <p:nvPr/>
          </p:nvSpPr>
          <p:spPr>
            <a:xfrm>
              <a:off x="7747171" y="4533818"/>
              <a:ext cx="1381839" cy="139408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490" b="41797" l="42167" r="61347"/>
                      </a14:imgEffect>
                    </a14:imgLayer>
                  </a14:imgProps>
                </a:ext>
              </a:extLst>
            </a:blip>
            <a:srcRect l="43817" t="18699" r="38210" b="55481"/>
            <a:stretch/>
          </p:blipFill>
          <p:spPr>
            <a:xfrm>
              <a:off x="7597203" y="4492208"/>
              <a:ext cx="2338466" cy="188876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9772710" y="3472246"/>
            <a:ext cx="2580444" cy="2683238"/>
            <a:chOff x="9654959" y="4160059"/>
            <a:chExt cx="1740430" cy="1867584"/>
          </a:xfrm>
        </p:grpSpPr>
        <p:sp>
          <p:nvSpPr>
            <p:cNvPr id="18" name="Oval 17"/>
            <p:cNvSpPr/>
            <p:nvPr/>
          </p:nvSpPr>
          <p:spPr>
            <a:xfrm>
              <a:off x="9759845" y="4486501"/>
              <a:ext cx="1276954" cy="131469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896" b="51432" l="41581" r="61127"/>
                      </a14:imgEffect>
                    </a14:imgLayer>
                  </a14:imgProps>
                </a:ext>
              </a:extLst>
            </a:blip>
            <a:srcRect l="44412" t="15676" r="42212" b="58794"/>
            <a:stretch/>
          </p:blipFill>
          <p:spPr>
            <a:xfrm>
              <a:off x="9654959" y="4160059"/>
              <a:ext cx="1740430" cy="1867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84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9277" y="5553995"/>
            <a:ext cx="10583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Ñöôøng ngöôøi ñi boä caét ngang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18" b="40495" l="35798" r="57028"/>
                    </a14:imgEffect>
                  </a14:imgLayer>
                </a14:imgProps>
              </a:ext>
            </a:extLst>
          </a:blip>
          <a:srcRect l="41064" t="18527" r="42556" b="59033"/>
          <a:stretch/>
        </p:blipFill>
        <p:spPr>
          <a:xfrm>
            <a:off x="1467851" y="0"/>
            <a:ext cx="9250120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1483" y="5299165"/>
            <a:ext cx="8433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Caám ñi moät chieàu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90" b="55339" l="40337" r="61347"/>
                    </a14:imgEffect>
                  </a14:imgLayer>
                </a14:imgProps>
              </a:ext>
            </a:extLst>
          </a:blip>
          <a:srcRect l="40476" t="19313" r="39247" b="46875"/>
          <a:stretch/>
        </p:blipFill>
        <p:spPr>
          <a:xfrm>
            <a:off x="3522688" y="0"/>
            <a:ext cx="5764872" cy="540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5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6744" y="5643935"/>
            <a:ext cx="8433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Chæ ñöôïc reõ traùi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98231" y="370067"/>
            <a:ext cx="8803601" cy="6487933"/>
            <a:chOff x="3612630" y="263899"/>
            <a:chExt cx="8803601" cy="6487933"/>
          </a:xfrm>
        </p:grpSpPr>
        <p:grpSp>
          <p:nvGrpSpPr>
            <p:cNvPr id="10" name="Group 9"/>
            <p:cNvGrpSpPr/>
            <p:nvPr/>
          </p:nvGrpSpPr>
          <p:grpSpPr>
            <a:xfrm>
              <a:off x="3612630" y="263899"/>
              <a:ext cx="8803601" cy="6487933"/>
              <a:chOff x="3884170" y="898556"/>
              <a:chExt cx="3539732" cy="2784183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111176" y="959892"/>
                <a:ext cx="2091687" cy="20549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8490" b="41797" l="42167" r="61347"/>
                        </a14:imgEffect>
                      </a14:imgLayer>
                    </a14:imgProps>
                  </a:ext>
                </a:extLst>
              </a:blip>
              <a:srcRect l="43817" t="18699" r="38210" b="55481"/>
              <a:stretch/>
            </p:blipFill>
            <p:spPr>
              <a:xfrm>
                <a:off x="3884170" y="898556"/>
                <a:ext cx="3539732" cy="2784183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39785" t="39600" r="55492" b="52203"/>
            <a:stretch/>
          </p:blipFill>
          <p:spPr>
            <a:xfrm rot="924477">
              <a:off x="5066177" y="4284879"/>
              <a:ext cx="1762011" cy="90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6920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1479" y="5553995"/>
            <a:ext cx="8433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Chæ ñöôïc reõ phaûi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47058" y="-599606"/>
            <a:ext cx="6896352" cy="6642454"/>
            <a:chOff x="3177038" y="-353943"/>
            <a:chExt cx="6896352" cy="6441761"/>
          </a:xfrm>
        </p:grpSpPr>
        <p:grpSp>
          <p:nvGrpSpPr>
            <p:cNvPr id="10" name="Group 9"/>
            <p:cNvGrpSpPr/>
            <p:nvPr/>
          </p:nvGrpSpPr>
          <p:grpSpPr>
            <a:xfrm>
              <a:off x="3177038" y="-353943"/>
              <a:ext cx="6896352" cy="6441761"/>
              <a:chOff x="9654959" y="4160059"/>
              <a:chExt cx="1740430" cy="186758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759845" y="4486501"/>
                <a:ext cx="1276954" cy="131469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896" b="51432" l="41581" r="61127"/>
                        </a14:imgEffect>
                      </a14:imgLayer>
                    </a14:imgProps>
                  </a:ext>
                </a:extLst>
              </a:blip>
              <a:srcRect l="44412" t="15676" r="42212" b="58794"/>
              <a:stretch/>
            </p:blipFill>
            <p:spPr>
              <a:xfrm>
                <a:off x="9654959" y="4160059"/>
                <a:ext cx="1740430" cy="1867584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39785" t="39600" r="55492" b="52203"/>
            <a:stretch/>
          </p:blipFill>
          <p:spPr>
            <a:xfrm rot="21033230">
              <a:off x="6295371" y="4477386"/>
              <a:ext cx="1762011" cy="904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4882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5280"/>
            <a:ext cx="12363813" cy="7528560"/>
          </a:xfrm>
          <a:prstGeom prst="rect">
            <a:avLst/>
          </a:prstGeom>
          <a:noFill/>
        </p:spPr>
      </p:pic>
      <p:sp>
        <p:nvSpPr>
          <p:cNvPr id="3" name="TextBox 7"/>
          <p:cNvSpPr txBox="1"/>
          <p:nvPr/>
        </p:nvSpPr>
        <p:spPr>
          <a:xfrm>
            <a:off x="-47172" y="1201712"/>
            <a:ext cx="12239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HÒA ĐÔNG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3275" y="4456853"/>
            <a:ext cx="7036670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HP001 5 hàng" pitchFamily="34" charset="0"/>
              </a:rPr>
              <a:t>Tuần 18 </a:t>
            </a:r>
            <a:r>
              <a:rPr lang="en-US" sz="6600" b="1" dirty="0">
                <a:latin typeface="HP001 5 hàng" pitchFamily="34" charset="0"/>
              </a:rPr>
              <a:t>– </a:t>
            </a:r>
            <a:r>
              <a:rPr lang="en-US" sz="6600" b="1" dirty="0">
                <a:solidFill>
                  <a:srgbClr val="0070C0"/>
                </a:solidFill>
                <a:latin typeface="HP001 5 hàng" pitchFamily="34" charset="0"/>
              </a:rPr>
              <a:t>Thứ </a:t>
            </a:r>
            <a:r>
              <a:rPr lang="en-US" sz="6600" b="1" dirty="0" smtClean="0">
                <a:solidFill>
                  <a:srgbClr val="0070C0"/>
                </a:solidFill>
                <a:latin typeface="HP001 5 hàng" pitchFamily="34" charset="0"/>
              </a:rPr>
              <a:t>tư</a:t>
            </a:r>
            <a:endParaRPr lang="en-US" sz="6600" b="1" dirty="0">
              <a:solidFill>
                <a:srgbClr val="0070C0"/>
              </a:solidFill>
              <a:latin typeface="HP001 5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0738" y="2056562"/>
            <a:ext cx="41519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 VẦN</a:t>
            </a:r>
            <a:endParaRPr lang="en-US" sz="80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3139" y="3234854"/>
            <a:ext cx="22300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LÔÙP 1</a:t>
            </a:r>
            <a:endParaRPr lang="en-US" sz="60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81921" y="24584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vi-VN"/>
          </a:p>
        </p:txBody>
      </p:sp>
      <p:pic>
        <p:nvPicPr>
          <p:cNvPr id="7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4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2913208" y="-228556"/>
            <a:ext cx="2992326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uoâi</a:t>
            </a:r>
            <a:endParaRPr lang="vi-VN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10800000" flipV="1">
            <a:off x="6476465" y="-228556"/>
            <a:ext cx="2992326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öôi</a:t>
            </a:r>
            <a:endParaRPr lang="vi-VN" sz="9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054592" y="1373905"/>
            <a:ext cx="519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naûi ch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uoái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6121558" y="1332290"/>
            <a:ext cx="4875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 quaû b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öôûi</a:t>
            </a:r>
            <a:endParaRPr lang="vi-VN" sz="6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022296" y="2836090"/>
            <a:ext cx="5736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ñoàng m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uoái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6339327" y="2894146"/>
            <a:ext cx="44557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t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öôùi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 caây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986421" y="4215567"/>
            <a:ext cx="43462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latin typeface="VNI-Avo" pitchFamily="2" charset="0"/>
                <a:cs typeface="Times New Roman" panose="02020603050405020304" pitchFamily="18" charset="0"/>
              </a:rPr>
              <a:t>c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on r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uoài</a:t>
            </a:r>
            <a:endParaRPr lang="vi-VN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395874" y="4201053"/>
            <a:ext cx="5646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quaêng l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öôùi</a:t>
            </a:r>
            <a:endParaRPr lang="vi-VN" sz="6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7473" y="5537676"/>
            <a:ext cx="13178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600" b="1" dirty="0" smtClean="0">
                <a:latin typeface="VNI-Avo" pitchFamily="2" charset="0"/>
                <a:cs typeface="Times New Roman" panose="02020603050405020304" pitchFamily="18" charset="0"/>
              </a:rPr>
              <a:t>Quaû ch</a:t>
            </a:r>
            <a:r>
              <a:rPr lang="en-US" sz="5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uoái</a:t>
            </a:r>
            <a:r>
              <a:rPr lang="en-US" sz="5600" b="1" dirty="0" smtClean="0">
                <a:latin typeface="VNI-Avo" pitchFamily="2" charset="0"/>
                <a:cs typeface="Times New Roman" panose="02020603050405020304" pitchFamily="18" charset="0"/>
              </a:rPr>
              <a:t> ngoït ngoït, cong cong.</a:t>
            </a:r>
            <a:endParaRPr lang="vi-VN" sz="5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7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729342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729342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3139" y="811989"/>
            <a:ext cx="4729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   </a:t>
            </a:r>
            <a:r>
              <a:rPr lang="en-US" sz="6600" b="1" u="sng" dirty="0" smtClean="0">
                <a:latin typeface="VNI-Avo" pitchFamily="2" charset="0"/>
                <a:cs typeface="Times New Roman" panose="02020603050405020304" pitchFamily="18" charset="0"/>
              </a:rPr>
              <a:t>Baøi 88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:</a:t>
            </a:r>
            <a:r>
              <a:rPr lang="en-US" sz="8800" b="1" dirty="0" smtClean="0">
                <a:latin typeface="VNI-Avo" pitchFamily="2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2539" y="1985612"/>
            <a:ext cx="8012283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OÂn taäp</a:t>
            </a:r>
            <a:endParaRPr lang="vi-VN" sz="1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2796" y="4084961"/>
            <a:ext cx="37657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   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(Tieát 1)</a:t>
            </a:r>
            <a:endParaRPr lang="vi-V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-14517" y="14514"/>
            <a:ext cx="12250059" cy="6647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>
              <a:schemeClr val="accent2">
                <a:lumMod val="20000"/>
                <a:lumOff val="80000"/>
              </a:schemeClr>
            </a:glow>
            <a:softEdge rad="1524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0" y="806522"/>
            <a:ext cx="1848111" cy="17797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VNI-Avo" pitchFamily="2" charset="0"/>
              </a:rPr>
              <a:t>a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475" y="827740"/>
            <a:ext cx="1848111" cy="868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VNI-Avo" pitchFamily="2" charset="0"/>
              </a:rPr>
              <a:t>n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2475" y="1747586"/>
            <a:ext cx="1848111" cy="838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VNI-Avo" pitchFamily="2" charset="0"/>
              </a:rPr>
              <a:t>t</a:t>
            </a:r>
            <a:endParaRPr lang="vi-VN" sz="4800" b="1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84950" y="845492"/>
            <a:ext cx="1927180" cy="852147"/>
            <a:chOff x="4315968" y="1700784"/>
            <a:chExt cx="1536192" cy="6959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50094" t="41875" r="32759" b="49125"/>
            <a:stretch/>
          </p:blipFill>
          <p:spPr>
            <a:xfrm>
              <a:off x="4315968" y="1700784"/>
              <a:ext cx="1536192" cy="69494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58633" y="1718058"/>
              <a:ext cx="802705" cy="678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latin typeface="VNI-Avo" pitchFamily="2" charset="0"/>
                </a:rPr>
                <a:t>an</a:t>
              </a:r>
              <a:endParaRPr lang="vi-VN" sz="4800" b="1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0094" t="41875" r="32759" b="49125"/>
          <a:stretch/>
        </p:blipFill>
        <p:spPr>
          <a:xfrm>
            <a:off x="3824831" y="1741010"/>
            <a:ext cx="1916881" cy="8452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05057" y="171876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</a:rPr>
              <a:t>…</a:t>
            </a:r>
            <a:endParaRPr lang="vi-VN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00892" y="1717500"/>
            <a:ext cx="784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VNI-Avo" pitchFamily="2" charset="0"/>
              </a:rPr>
              <a:t>at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49158" y="827740"/>
            <a:ext cx="1848111" cy="17797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VNI-Avo" pitchFamily="2" charset="0"/>
              </a:rPr>
              <a:t>a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41633" y="848958"/>
            <a:ext cx="1848111" cy="868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VNI-Avo" pitchFamily="2" charset="0"/>
              </a:rPr>
              <a:t>m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41633" y="1768804"/>
            <a:ext cx="1848111" cy="838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VNI-Avo" pitchFamily="2" charset="0"/>
              </a:rPr>
              <a:t>p</a:t>
            </a:r>
            <a:endParaRPr lang="vi-VN" sz="4800" b="1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34108" y="866710"/>
            <a:ext cx="1927180" cy="852147"/>
            <a:chOff x="4315968" y="1700784"/>
            <a:chExt cx="1536192" cy="69597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l="50094" t="41875" r="32759" b="49125"/>
            <a:stretch/>
          </p:blipFill>
          <p:spPr>
            <a:xfrm>
              <a:off x="4315968" y="1700784"/>
              <a:ext cx="1536192" cy="69494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658633" y="1718058"/>
              <a:ext cx="967538" cy="678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latin typeface="VNI-Avo" pitchFamily="2" charset="0"/>
                </a:rPr>
                <a:t>am</a:t>
              </a:r>
              <a:endParaRPr lang="vi-VN" sz="4800" b="1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50094" t="41875" r="32759" b="49125"/>
          <a:stretch/>
        </p:blipFill>
        <p:spPr>
          <a:xfrm>
            <a:off x="10134108" y="1762228"/>
            <a:ext cx="1916881" cy="84521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694414" y="173998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</a:rPr>
              <a:t>…</a:t>
            </a:r>
            <a:endParaRPr lang="vi-VN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650050" y="1738718"/>
            <a:ext cx="1047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VNI-Avo" pitchFamily="2" charset="0"/>
              </a:rPr>
              <a:t>ap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4910" y="3955568"/>
            <a:ext cx="1848111" cy="17797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VNI-Avo" pitchFamily="2" charset="0"/>
              </a:rPr>
              <a:t>a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27385" y="3976786"/>
            <a:ext cx="1848111" cy="868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VNI-Avo" pitchFamily="2" charset="0"/>
              </a:rPr>
              <a:t>ng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67266" y="4896632"/>
            <a:ext cx="1848111" cy="838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VNI-Avo" pitchFamily="2" charset="0"/>
              </a:rPr>
              <a:t>c</a:t>
            </a:r>
            <a:endParaRPr lang="vi-VN" sz="4800" b="1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944751" y="3994538"/>
            <a:ext cx="1927180" cy="852147"/>
            <a:chOff x="4315968" y="1700784"/>
            <a:chExt cx="1536192" cy="69597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l="50094" t="41875" r="32759" b="49125"/>
            <a:stretch/>
          </p:blipFill>
          <p:spPr>
            <a:xfrm>
              <a:off x="4315968" y="1700784"/>
              <a:ext cx="1536192" cy="69494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577646" y="1718058"/>
              <a:ext cx="1142595" cy="678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latin typeface="VNI-Avo" pitchFamily="2" charset="0"/>
                </a:rPr>
                <a:t>ang</a:t>
              </a:r>
              <a:endParaRPr lang="vi-VN" sz="4800" b="1" dirty="0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50094" t="41875" r="32759" b="49125"/>
          <a:stretch/>
        </p:blipFill>
        <p:spPr>
          <a:xfrm>
            <a:off x="3944751" y="4890056"/>
            <a:ext cx="1916881" cy="84521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05057" y="486781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</a:rPr>
              <a:t>…</a:t>
            </a:r>
            <a:endParaRPr lang="vi-VN" sz="4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460693" y="4866546"/>
            <a:ext cx="1018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VNI-Avo" pitchFamily="2" charset="0"/>
              </a:rPr>
              <a:t>ac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35875" y="3994470"/>
            <a:ext cx="1848111" cy="17797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VNI-Avo" pitchFamily="2" charset="0"/>
              </a:rPr>
              <a:t>a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28350" y="4015688"/>
            <a:ext cx="1848111" cy="868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VNI-Avo" pitchFamily="2" charset="0"/>
              </a:rPr>
              <a:t>nh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228350" y="4935534"/>
            <a:ext cx="1848111" cy="838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VNI-Avo" pitchFamily="2" charset="0"/>
              </a:rPr>
              <a:t>ch</a:t>
            </a:r>
            <a:endParaRPr lang="vi-VN" sz="4800" b="1" dirty="0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120825" y="4033440"/>
            <a:ext cx="1927180" cy="852147"/>
            <a:chOff x="4315968" y="1700784"/>
            <a:chExt cx="1536192" cy="69597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/>
            <a:srcRect l="50094" t="41875" r="32759" b="49125"/>
            <a:stretch/>
          </p:blipFill>
          <p:spPr>
            <a:xfrm>
              <a:off x="4315968" y="1700784"/>
              <a:ext cx="1536192" cy="694944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589216" y="1718058"/>
              <a:ext cx="1067205" cy="678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latin typeface="VNI-Avo" pitchFamily="2" charset="0"/>
                </a:rPr>
                <a:t>anh</a:t>
              </a:r>
              <a:endParaRPr lang="vi-VN" sz="4800" b="1" dirty="0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50094" t="41875" r="32759" b="49125"/>
          <a:stretch/>
        </p:blipFill>
        <p:spPr>
          <a:xfrm>
            <a:off x="10120825" y="4928958"/>
            <a:ext cx="1916881" cy="84521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681131" y="490671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</a:rPr>
              <a:t>…</a:t>
            </a:r>
            <a:endParaRPr lang="vi-VN" sz="4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0433571" y="4905448"/>
            <a:ext cx="1407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VNI-Avo" pitchFamily="2" charset="0"/>
              </a:rPr>
              <a:t>ach</a:t>
            </a:r>
            <a:endParaRPr lang="vi-VN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4" grpId="0"/>
      <p:bldP spid="32" grpId="0"/>
      <p:bldP spid="33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94" b="28516" l="16984" r="20059"/>
                    </a14:imgEffect>
                  </a14:imgLayer>
                </a14:imgProps>
              </a:ext>
            </a:extLst>
          </a:blip>
          <a:srcRect l="16711" t="20356" r="79929" b="72149"/>
          <a:stretch/>
        </p:blipFill>
        <p:spPr>
          <a:xfrm>
            <a:off x="-224595" y="-417273"/>
            <a:ext cx="875074" cy="1097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816" y="-104930"/>
            <a:ext cx="169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VNI-Avo" pitchFamily="2" charset="0"/>
              </a:rPr>
              <a:t> Choïn: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511" y="300750"/>
            <a:ext cx="2658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a. 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s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dirty="0" smtClean="0">
                <a:latin typeface="VNI-Avo" pitchFamily="2" charset="0"/>
              </a:rPr>
              <a:t>hay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x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5867" y="2871244"/>
            <a:ext cx="258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con    öùa  </a:t>
            </a:r>
            <a:endParaRPr lang="vi-VN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13675" y="2888912"/>
            <a:ext cx="1383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eû goã</a:t>
            </a:r>
            <a:endParaRPr lang="vi-VN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934" y="3504626"/>
            <a:ext cx="3462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b. 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au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dirty="0" smtClean="0">
                <a:latin typeface="VNI-Avo" pitchFamily="2" charset="0"/>
              </a:rPr>
              <a:t>hay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aâu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4949" y="6113097"/>
            <a:ext cx="1197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boä r</a:t>
            </a:r>
            <a:endParaRPr lang="vi-VN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20500" y="6083117"/>
            <a:ext cx="1994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haøng c</a:t>
            </a:r>
            <a:endParaRPr lang="vi-VN" sz="4000" b="1" dirty="0"/>
          </a:p>
        </p:txBody>
      </p:sp>
      <p:sp>
        <p:nvSpPr>
          <p:cNvPr id="21" name="Rectangle 20"/>
          <p:cNvSpPr/>
          <p:nvPr/>
        </p:nvSpPr>
        <p:spPr>
          <a:xfrm flipH="1">
            <a:off x="2893101" y="3018366"/>
            <a:ext cx="494674" cy="4743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/>
          </a:p>
        </p:txBody>
      </p:sp>
      <p:sp>
        <p:nvSpPr>
          <p:cNvPr id="23" name="Rectangle 22"/>
          <p:cNvSpPr/>
          <p:nvPr/>
        </p:nvSpPr>
        <p:spPr>
          <a:xfrm flipH="1">
            <a:off x="6026046" y="3022709"/>
            <a:ext cx="481496" cy="4849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/>
          </a:p>
        </p:txBody>
      </p:sp>
      <p:sp>
        <p:nvSpPr>
          <p:cNvPr id="25" name="Rectangle 24"/>
          <p:cNvSpPr/>
          <p:nvPr/>
        </p:nvSpPr>
        <p:spPr>
          <a:xfrm flipH="1">
            <a:off x="3111755" y="6174466"/>
            <a:ext cx="815667" cy="5786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/>
          </a:p>
        </p:txBody>
      </p:sp>
      <p:sp>
        <p:nvSpPr>
          <p:cNvPr id="27" name="Rectangle 26"/>
          <p:cNvSpPr/>
          <p:nvPr/>
        </p:nvSpPr>
        <p:spPr>
          <a:xfrm flipH="1">
            <a:off x="7120326" y="6145967"/>
            <a:ext cx="689548" cy="5546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VNI-Avo" pitchFamily="2" charset="0"/>
              </a:rPr>
              <a:t>        </a:t>
            </a:r>
            <a:endParaRPr lang="vi-VN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3027903" y="2871243"/>
            <a:ext cx="409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s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86172" y="2888912"/>
            <a:ext cx="46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x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58234" y="6124880"/>
            <a:ext cx="883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aâu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56383" y="6076360"/>
            <a:ext cx="139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au</a:t>
            </a:r>
            <a:endParaRPr lang="vi-VN" sz="4000" b="1" dirty="0">
              <a:solidFill>
                <a:srgbClr val="FF0000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/>
          <a:srcRect l="42749" t="27530" r="41410" b="36756"/>
          <a:stretch/>
        </p:blipFill>
        <p:spPr>
          <a:xfrm>
            <a:off x="1266591" y="1035425"/>
            <a:ext cx="3042944" cy="185348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/>
          <a:srcRect l="33936" t="25942" r="32041" b="34574"/>
          <a:stretch/>
        </p:blipFill>
        <p:spPr>
          <a:xfrm>
            <a:off x="5047395" y="1025633"/>
            <a:ext cx="3042944" cy="184561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33167" t="28126" r="35007" b="34553"/>
          <a:stretch/>
        </p:blipFill>
        <p:spPr>
          <a:xfrm>
            <a:off x="8828199" y="1035425"/>
            <a:ext cx="3095356" cy="183581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6" name="TextBox 25"/>
          <p:cNvSpPr txBox="1"/>
          <p:nvPr/>
        </p:nvSpPr>
        <p:spPr>
          <a:xfrm>
            <a:off x="9396328" y="2888912"/>
            <a:ext cx="258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chim    eû  </a:t>
            </a:r>
            <a:endParaRPr lang="vi-VN" sz="4000" b="1" dirty="0"/>
          </a:p>
        </p:txBody>
      </p:sp>
      <p:sp>
        <p:nvSpPr>
          <p:cNvPr id="29" name="Rectangle 28"/>
          <p:cNvSpPr/>
          <p:nvPr/>
        </p:nvSpPr>
        <p:spPr>
          <a:xfrm flipH="1">
            <a:off x="10822898" y="3045208"/>
            <a:ext cx="449704" cy="4325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/>
          </a:p>
        </p:txBody>
      </p:sp>
      <p:sp>
        <p:nvSpPr>
          <p:cNvPr id="28" name="TextBox 27"/>
          <p:cNvSpPr txBox="1"/>
          <p:nvPr/>
        </p:nvSpPr>
        <p:spPr>
          <a:xfrm>
            <a:off x="10936352" y="2886234"/>
            <a:ext cx="49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s</a:t>
            </a:r>
            <a:endParaRPr lang="vi-VN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35637" t="25871" r="36712" b="35399"/>
          <a:stretch/>
        </p:blipFill>
        <p:spPr>
          <a:xfrm>
            <a:off x="1266591" y="4193565"/>
            <a:ext cx="3008672" cy="186033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/>
          <a:srcRect l="33103" t="24231" r="31067" b="32326"/>
          <a:stretch/>
        </p:blipFill>
        <p:spPr>
          <a:xfrm>
            <a:off x="5047395" y="4134371"/>
            <a:ext cx="3008672" cy="184526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l="34831" t="22387" r="34984" b="35400"/>
          <a:stretch/>
        </p:blipFill>
        <p:spPr>
          <a:xfrm>
            <a:off x="8868876" y="4193565"/>
            <a:ext cx="3007433" cy="190419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0" name="TextBox 29"/>
          <p:cNvSpPr txBox="1"/>
          <p:nvPr/>
        </p:nvSpPr>
        <p:spPr>
          <a:xfrm>
            <a:off x="9307197" y="6090154"/>
            <a:ext cx="211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c      caù     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 flipH="1">
            <a:off x="9728616" y="6181316"/>
            <a:ext cx="674558" cy="4743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/>
          </a:p>
        </p:txBody>
      </p:sp>
      <p:sp>
        <p:nvSpPr>
          <p:cNvPr id="31" name="TextBox 30"/>
          <p:cNvSpPr txBox="1"/>
          <p:nvPr/>
        </p:nvSpPr>
        <p:spPr>
          <a:xfrm>
            <a:off x="9653650" y="6090154"/>
            <a:ext cx="106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aâu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6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  <p:bldP spid="33" grpId="0"/>
      <p:bldP spid="35" grpId="0"/>
      <p:bldP spid="39" grpId="0"/>
      <p:bldP spid="29" grpId="0" animBg="1"/>
      <p:bldP spid="28" grpId="0"/>
      <p:bldP spid="32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7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729342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729342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3139" y="811989"/>
            <a:ext cx="4729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   </a:t>
            </a:r>
            <a:r>
              <a:rPr lang="en-US" sz="6600" b="1" u="sng" dirty="0" smtClean="0">
                <a:latin typeface="VNI-Avo" pitchFamily="2" charset="0"/>
                <a:cs typeface="Times New Roman" panose="02020603050405020304" pitchFamily="18" charset="0"/>
              </a:rPr>
              <a:t>Baøi 88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:</a:t>
            </a:r>
            <a:r>
              <a:rPr lang="en-US" sz="8800" b="1" dirty="0" smtClean="0">
                <a:latin typeface="VNI-Avo" pitchFamily="2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2539" y="1985612"/>
            <a:ext cx="8012283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OÂn taäp</a:t>
            </a:r>
            <a:endParaRPr lang="vi-VN" sz="1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2796" y="4084961"/>
            <a:ext cx="37657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   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(Tieát 2)</a:t>
            </a:r>
            <a:endParaRPr lang="vi-V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 flipV="1">
            <a:off x="387241" y="394525"/>
            <a:ext cx="299232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tx2"/>
                </a:solidFill>
                <a:latin typeface="VNI-Avo" pitchFamily="2" charset="0"/>
                <a:cs typeface="Times New Roman" panose="02020603050405020304" pitchFamily="18" charset="0"/>
              </a:rPr>
              <a:t>ui</a:t>
            </a:r>
            <a:endParaRPr lang="vi-VN" sz="7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2051855" y="374750"/>
            <a:ext cx="154578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accent2"/>
                </a:solidFill>
                <a:latin typeface="VNI-Avo" pitchFamily="2" charset="0"/>
                <a:cs typeface="Times New Roman" panose="02020603050405020304" pitchFamily="18" charset="0"/>
              </a:rPr>
              <a:t>öi</a:t>
            </a:r>
            <a:endParaRPr lang="vi-VN" sz="7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9505" y="2857914"/>
            <a:ext cx="5191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latin typeface="VNI-Avo" pitchFamily="2" charset="0"/>
                <a:cs typeface="Times New Roman" panose="02020603050405020304" pitchFamily="18" charset="0"/>
              </a:rPr>
              <a:t>con söùa</a:t>
            </a:r>
            <a:endParaRPr lang="vi-VN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9062" y="2891250"/>
            <a:ext cx="487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latin typeface="VNI-Avo" pitchFamily="2" charset="0"/>
                <a:cs typeface="Times New Roman" panose="02020603050405020304" pitchFamily="18" charset="0"/>
              </a:rPr>
              <a:t> xeû goã</a:t>
            </a:r>
            <a:endParaRPr lang="vi-VN" sz="7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221" y="4320098"/>
            <a:ext cx="5736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latin typeface="VNI-Avo" pitchFamily="2" charset="0"/>
                <a:cs typeface="Times New Roman" panose="02020603050405020304" pitchFamily="18" charset="0"/>
              </a:rPr>
              <a:t>chim seû</a:t>
            </a:r>
            <a:endParaRPr lang="vi-VN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4320" y="4378154"/>
            <a:ext cx="4455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latin typeface="VNI-Avo" pitchFamily="2" charset="0"/>
                <a:cs typeface="Times New Roman" panose="02020603050405020304" pitchFamily="18" charset="0"/>
              </a:rPr>
              <a:t>boä raâu</a:t>
            </a:r>
            <a:endParaRPr lang="vi-VN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6381" y="5699576"/>
            <a:ext cx="496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latin typeface="VNI-Avo" pitchFamily="2" charset="0"/>
                <a:cs typeface="Times New Roman" panose="02020603050405020304" pitchFamily="18" charset="0"/>
              </a:rPr>
              <a:t>haøng cau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5972" y="5730032"/>
            <a:ext cx="5646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latin typeface="VNI-Avo" pitchFamily="2" charset="0"/>
                <a:cs typeface="Times New Roman" panose="02020603050405020304" pitchFamily="18" charset="0"/>
              </a:rPr>
              <a:t>caâu caù</a:t>
            </a:r>
            <a:endParaRPr lang="vi-VN" sz="7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3850081" y="374751"/>
            <a:ext cx="299232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accent4"/>
                </a:solidFill>
                <a:latin typeface="VNI-Avo" pitchFamily="2" charset="0"/>
                <a:cs typeface="Times New Roman" panose="02020603050405020304" pitchFamily="18" charset="0"/>
              </a:rPr>
              <a:t>uoâi</a:t>
            </a:r>
            <a:endParaRPr lang="vi-VN" sz="7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6019258" y="344771"/>
            <a:ext cx="20604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accent6"/>
                </a:solidFill>
                <a:latin typeface="VNI-Avo" pitchFamily="2" charset="0"/>
                <a:cs typeface="Times New Roman" panose="02020603050405020304" pitchFamily="18" charset="0"/>
              </a:rPr>
              <a:t>öôi</a:t>
            </a:r>
            <a:endParaRPr lang="vi-VN" sz="7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0" y="1731152"/>
            <a:ext cx="212860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am</a:t>
            </a:r>
            <a:endParaRPr lang="vi-VN" sz="7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3943112" y="1731152"/>
            <a:ext cx="299232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ang</a:t>
            </a:r>
            <a:endParaRPr lang="vi-VN" sz="7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6265997" y="1731152"/>
            <a:ext cx="1858669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rgbClr val="003300"/>
                </a:solidFill>
                <a:latin typeface="VNI-Avo" pitchFamily="2" charset="0"/>
                <a:cs typeface="Times New Roman" panose="02020603050405020304" pitchFamily="18" charset="0"/>
              </a:rPr>
              <a:t>ac</a:t>
            </a:r>
            <a:endParaRPr lang="vi-VN" sz="72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7955489" y="1716163"/>
            <a:ext cx="299232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anh</a:t>
            </a:r>
            <a:endParaRPr lang="vi-VN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0800000" flipV="1">
            <a:off x="8079797" y="347270"/>
            <a:ext cx="188866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an</a:t>
            </a:r>
            <a:endParaRPr lang="vi-VN" sz="7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9964164" y="332280"/>
            <a:ext cx="299232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at</a:t>
            </a:r>
            <a:endParaRPr lang="vi-VN" sz="7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2176071" y="1733651"/>
            <a:ext cx="203616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ap</a:t>
            </a:r>
            <a:endParaRPr lang="vi-VN" sz="7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0800000" flipV="1">
            <a:off x="10116567" y="1718661"/>
            <a:ext cx="299232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ach</a:t>
            </a:r>
            <a:endParaRPr lang="vi-VN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468" y="1097280"/>
            <a:ext cx="7196202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00FF"/>
                </a:solidFill>
                <a:latin typeface="VNI-Avo" pitchFamily="2" charset="0"/>
              </a:rPr>
              <a:t>Ñoïc baøi </a:t>
            </a:r>
          </a:p>
          <a:p>
            <a:pPr algn="ctr"/>
            <a:r>
              <a:rPr lang="en-US" sz="11500" b="1" dirty="0" smtClean="0">
                <a:solidFill>
                  <a:srgbClr val="0000FF"/>
                </a:solidFill>
                <a:latin typeface="VNI-Avo" pitchFamily="2" charset="0"/>
              </a:rPr>
              <a:t>öùng duïng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281</Words>
  <Application>Microsoft Office PowerPoint</Application>
  <PresentationFormat>Custom</PresentationFormat>
  <Paragraphs>97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21AK22</cp:lastModifiedBy>
  <cp:revision>57</cp:revision>
  <dcterms:created xsi:type="dcterms:W3CDTF">2021-01-03T11:51:23Z</dcterms:created>
  <dcterms:modified xsi:type="dcterms:W3CDTF">2022-01-12T22:23:22Z</dcterms:modified>
</cp:coreProperties>
</file>